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321" r:id="rId3"/>
    <p:sldId id="326" r:id="rId4"/>
    <p:sldId id="327" r:id="rId5"/>
    <p:sldId id="328" r:id="rId6"/>
    <p:sldId id="330" r:id="rId7"/>
    <p:sldId id="325" r:id="rId8"/>
    <p:sldId id="324" r:id="rId9"/>
    <p:sldId id="315" r:id="rId10"/>
    <p:sldId id="316" r:id="rId11"/>
    <p:sldId id="329" r:id="rId12"/>
    <p:sldId id="322" r:id="rId13"/>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1"/>
    <p:restoredTop sz="94659"/>
  </p:normalViewPr>
  <p:slideViewPr>
    <p:cSldViewPr snapToGrid="0" snapToObjects="1">
      <p:cViewPr varScale="1">
        <p:scale>
          <a:sx n="104" d="100"/>
          <a:sy n="104" d="100"/>
        </p:scale>
        <p:origin x="145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AD2E1-9929-ED43-AEF8-B63DCA701ADB}" type="datetimeFigureOut">
              <a:rPr lang="en-US" smtClean="0"/>
              <a:t>10/7/2021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939E9-70E7-0F40-8A19-451FB8CDDD34}" type="slidenum">
              <a:rPr lang="en-US" smtClean="0"/>
              <a:t>‹#›</a:t>
            </a:fld>
            <a:endParaRPr lang="en-US"/>
          </a:p>
        </p:txBody>
      </p:sp>
    </p:spTree>
    <p:extLst>
      <p:ext uri="{BB962C8B-B14F-4D97-AF65-F5344CB8AC3E}">
        <p14:creationId xmlns:p14="http://schemas.microsoft.com/office/powerpoint/2010/main" val="1527677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information current</a:t>
            </a:r>
          </a:p>
        </p:txBody>
      </p:sp>
      <p:sp>
        <p:nvSpPr>
          <p:cNvPr id="4" name="Slide Number Placeholder 3"/>
          <p:cNvSpPr>
            <a:spLocks noGrp="1"/>
          </p:cNvSpPr>
          <p:nvPr>
            <p:ph type="sldNum" sz="quarter" idx="10"/>
          </p:nvPr>
        </p:nvSpPr>
        <p:spPr/>
        <p:txBody>
          <a:bodyPr/>
          <a:lstStyle/>
          <a:p>
            <a:fld id="{D98939E9-70E7-0F40-8A19-451FB8CDDD34}" type="slidenum">
              <a:rPr lang="en-US" smtClean="0"/>
              <a:t>2</a:t>
            </a:fld>
            <a:endParaRPr lang="en-US"/>
          </a:p>
        </p:txBody>
      </p:sp>
    </p:spTree>
    <p:extLst>
      <p:ext uri="{BB962C8B-B14F-4D97-AF65-F5344CB8AC3E}">
        <p14:creationId xmlns:p14="http://schemas.microsoft.com/office/powerpoint/2010/main" val="261395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402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defRPr/>
            </a:lvl1pPr>
            <a:lvl2pPr marL="914400" indent="-342900">
              <a:buFont typeface="Arial" panose="020B0604020202020204" pitchFamily="34" charset="0"/>
              <a:buChar char="̶"/>
              <a:defRPr/>
            </a:lvl2pPr>
            <a:lvl3pPr marL="1257300" indent="-342900">
              <a:defRPr/>
            </a:lvl3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a:off x="4552974" y="6542646"/>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49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0397"/>
          </a:xfrm>
        </p:spPr>
        <p:txBody>
          <a:bodyPr>
            <a:normAutofit/>
          </a:bodyPr>
          <a:lstStyle>
            <a:lvl1pPr algn="ct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6" name="Rectangle 5"/>
          <p:cNvSpPr/>
          <p:nvPr userDrawn="1"/>
        </p:nvSpPr>
        <p:spPr>
          <a:xfrm>
            <a:off x="4552974" y="6542646"/>
            <a:ext cx="341760"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58F48A6-A3E1-4848-9AC3-B43F560BE4FE}"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628650" y="914400"/>
            <a:ext cx="7886700" cy="5262563"/>
          </a:xfrm>
        </p:spPr>
        <p:txBody>
          <a:bodyPr/>
          <a:lstStyle>
            <a:lvl1pPr marL="457200" indent="-457200">
              <a:defRPr/>
            </a:lvl1pPr>
            <a:lvl2pPr marL="914400" indent="-342900">
              <a:buFont typeface="Arial" panose="020B0604020202020204" pitchFamily="34" charset="0"/>
              <a:buChar char="̶"/>
              <a:defRPr/>
            </a:lvl2pPr>
            <a:lvl3pPr marL="1257300" indent="-342900">
              <a:defRPr/>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4"/>
          <p:cNvSpPr txBox="1">
            <a:spLocks/>
          </p:cNvSpPr>
          <p:nvPr userDrawn="1"/>
        </p:nvSpPr>
        <p:spPr>
          <a:xfrm>
            <a:off x="2200275" y="6571221"/>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S&amp;T</a:t>
            </a:r>
            <a:r>
              <a:rPr lang="en-US" baseline="0" dirty="0">
                <a:latin typeface="Arial" panose="020B0604020202020204" pitchFamily="34" charset="0"/>
                <a:cs typeface="Arial" panose="020B0604020202020204" pitchFamily="34" charset="0"/>
              </a:rPr>
              <a:t> Review </a:t>
            </a:r>
            <a:r>
              <a:rPr lang="en-US" sz="1000" baseline="0" dirty="0">
                <a:latin typeface="Arial" panose="020B0604020202020204" pitchFamily="34" charset="0"/>
                <a:cs typeface="Arial" panose="020B0604020202020204" pitchFamily="34" charset="0"/>
              </a:rPr>
              <a:t>July</a:t>
            </a:r>
            <a:r>
              <a:rPr lang="en-US" baseline="0" dirty="0">
                <a:latin typeface="Arial" panose="020B0604020202020204" pitchFamily="34" charset="0"/>
                <a:cs typeface="Arial" panose="020B0604020202020204" pitchFamily="34" charset="0"/>
              </a:rPr>
              <a:t> 24-26, 2017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ody">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b="0">
                <a:uFillTx/>
              </a:defRPr>
            </a:pPr>
            <a:r>
              <a:rPr sz="3600" b="1">
                <a:uFill>
                  <a:solidFill/>
                </a:uFill>
              </a:rPr>
              <a:t>Title Text</a:t>
            </a:r>
          </a:p>
        </p:txBody>
      </p:sp>
      <p:sp>
        <p:nvSpPr>
          <p:cNvPr id="9" name="Shape 9"/>
          <p:cNvSpPr>
            <a:spLocks noGrp="1"/>
          </p:cNvSpPr>
          <p:nvPr>
            <p:ph type="body" idx="1"/>
          </p:nvPr>
        </p:nvSpPr>
        <p:spPr>
          <a:prstGeom prst="rect">
            <a:avLst/>
          </a:prstGeom>
        </p:spPr>
        <p:txBody>
          <a:bodyPr/>
          <a:lstStyle>
            <a:lvl2pPr>
              <a:buChar char="–"/>
            </a:lvl2pPr>
            <a:lvl4pPr>
              <a:buChar char="–"/>
            </a:lvl4pPr>
            <a:lvl5pPr>
              <a:buChar char="»"/>
            </a:lvl5pPr>
          </a:lstStyle>
          <a:p>
            <a:pPr lvl="0">
              <a:defRPr sz="1800">
                <a:uFillTx/>
              </a:defRPr>
            </a:pPr>
            <a:r>
              <a:rPr sz="2400">
                <a:uFill>
                  <a:solidFill/>
                </a:uFill>
              </a:rPr>
              <a:t>Body Level One</a:t>
            </a:r>
          </a:p>
          <a:p>
            <a:pPr lvl="1">
              <a:defRPr sz="1800">
                <a:uFillTx/>
              </a:defRPr>
            </a:pPr>
            <a:r>
              <a:rPr sz="2400">
                <a:uFill>
                  <a:solidFill/>
                </a:uFill>
              </a:rPr>
              <a:t>Body Level Two</a:t>
            </a:r>
          </a:p>
          <a:p>
            <a:pPr lvl="2">
              <a:defRPr sz="1800">
                <a:uFillTx/>
              </a:defRPr>
            </a:pPr>
            <a:r>
              <a:rPr sz="2400">
                <a:uFill>
                  <a:solidFill/>
                </a:uFill>
              </a:rPr>
              <a:t>Body Level Three</a:t>
            </a:r>
          </a:p>
          <a:p>
            <a:pPr lvl="3">
              <a:defRPr sz="1800">
                <a:uFillTx/>
              </a:defRPr>
            </a:pPr>
            <a:r>
              <a:rPr sz="2400">
                <a:uFill>
                  <a:solidFill/>
                </a:uFill>
              </a:rPr>
              <a:t>Body Level Four</a:t>
            </a:r>
          </a:p>
          <a:p>
            <a:pPr lvl="4">
              <a:defRPr sz="1800">
                <a:uFillTx/>
              </a:defRPr>
            </a:pPr>
            <a:r>
              <a:rPr sz="2400">
                <a:uFill>
                  <a:solidFill/>
                </a:uFill>
              </a:rPr>
              <a:t>Body Level Five</a:t>
            </a:r>
          </a:p>
        </p:txBody>
      </p:sp>
    </p:spTree>
    <p:extLst>
      <p:ext uri="{BB962C8B-B14F-4D97-AF65-F5344CB8AC3E}">
        <p14:creationId xmlns:p14="http://schemas.microsoft.com/office/powerpoint/2010/main" val="201210069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603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914400"/>
            <a:ext cx="7886700" cy="526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7402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ct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jlab.org/conference/ARW"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jlab.org/conference/ARW" TargetMode="External"/><Relationship Id="rId2" Type="http://schemas.openxmlformats.org/officeDocument/2006/relationships/hyperlink" Target="mailto:baggett@jlab.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 y="712979"/>
            <a:ext cx="9144000" cy="5273964"/>
          </a:xfrm>
        </p:spPr>
        <p:txBody>
          <a:bodyPr>
            <a:noAutofit/>
          </a:bodyPr>
          <a:lstStyle/>
          <a:p>
            <a:pPr lvl="1" algn="ctr" eaLnBrk="1" hangingPunct="1">
              <a:spcAft>
                <a:spcPts val="2400"/>
              </a:spcAft>
            </a:pP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Times New Roman" panose="02020603050405020304" pitchFamily="18" charset="0"/>
                <a:ea typeface="ＭＳ Ｐゴシック" pitchFamily="-1" charset="-128"/>
                <a:cs typeface="Times New Roman" panose="02020603050405020304" pitchFamily="18" charset="0"/>
              </a:rPr>
            </a:br>
            <a:r>
              <a:rPr lang="en-US" sz="2800" dirty="0">
                <a:latin typeface="Times New Roman" panose="02020603050405020304" pitchFamily="18" charset="0"/>
                <a:ea typeface="ＭＳ Ｐゴシック" pitchFamily="-1" charset="-128"/>
                <a:cs typeface="Times New Roman" panose="02020603050405020304" pitchFamily="18" charset="0"/>
              </a:rPr>
              <a:t>Accelerator Reliability Workshop</a:t>
            </a:r>
            <a:br>
              <a:rPr lang="en-US" sz="2800" dirty="0">
                <a:latin typeface="Times New Roman" panose="02020603050405020304" pitchFamily="18" charset="0"/>
                <a:ea typeface="ＭＳ Ｐゴシック" pitchFamily="-1" charset="-128"/>
                <a:cs typeface="Times New Roman" panose="02020603050405020304" pitchFamily="18" charset="0"/>
              </a:rPr>
            </a:br>
            <a:r>
              <a:rPr lang="en-US" sz="2800" dirty="0">
                <a:latin typeface="Times New Roman" panose="02020603050405020304" pitchFamily="18" charset="0"/>
                <a:ea typeface="ＭＳ Ｐゴシック" pitchFamily="-1" charset="-128"/>
                <a:cs typeface="Times New Roman" panose="02020603050405020304" pitchFamily="18" charset="0"/>
              </a:rPr>
              <a:t>October 16-21, 2022</a:t>
            </a:r>
            <a:br>
              <a:rPr lang="en-US" sz="2800" dirty="0">
                <a:latin typeface="Times New Roman" panose="02020603050405020304" pitchFamily="18" charset="0"/>
                <a:ea typeface="ＭＳ Ｐゴシック" pitchFamily="-1" charset="-128"/>
                <a:cs typeface="Times New Roman" panose="02020603050405020304" pitchFamily="18" charset="0"/>
              </a:rPr>
            </a:br>
            <a:r>
              <a:rPr lang="en-US" sz="2800" dirty="0">
                <a:latin typeface="Times New Roman" panose="02020603050405020304" pitchFamily="18" charset="0"/>
                <a:ea typeface="ＭＳ Ｐゴシック" pitchFamily="-1" charset="-128"/>
                <a:cs typeface="Times New Roman" panose="02020603050405020304" pitchFamily="18" charset="0"/>
              </a:rPr>
              <a:t>Thomas Jefferson National Accelerator Facility</a:t>
            </a:r>
            <a:br>
              <a:rPr lang="en-US" sz="2800" dirty="0">
                <a:latin typeface="Times New Roman" panose="02020603050405020304" pitchFamily="18" charset="0"/>
                <a:ea typeface="ＭＳ Ｐゴシック" pitchFamily="-1" charset="-128"/>
                <a:cs typeface="Times New Roman" panose="02020603050405020304" pitchFamily="18" charset="0"/>
              </a:rPr>
            </a:br>
            <a:r>
              <a:rPr lang="en-US" sz="2800" dirty="0">
                <a:latin typeface="Times New Roman" panose="02020603050405020304" pitchFamily="18" charset="0"/>
                <a:ea typeface="ＭＳ Ｐゴシック" pitchFamily="-1" charset="-128"/>
                <a:cs typeface="Times New Roman" panose="02020603050405020304" pitchFamily="18" charset="0"/>
              </a:rPr>
              <a:t>Newport News, Virginia</a:t>
            </a:r>
            <a:br>
              <a:rPr lang="en-US" sz="2800" dirty="0">
                <a:latin typeface="Times New Roman" panose="02020603050405020304" pitchFamily="18" charset="0"/>
                <a:ea typeface="ＭＳ Ｐゴシック" pitchFamily="-1" charset="-128"/>
                <a:cs typeface="Times New Roman" panose="02020603050405020304" pitchFamily="18" charset="0"/>
              </a:rPr>
            </a:br>
            <a:r>
              <a:rPr lang="en-US" sz="2800" dirty="0">
                <a:latin typeface="Times New Roman" panose="02020603050405020304" pitchFamily="18" charset="0"/>
                <a:ea typeface="ＭＳ Ｐゴシック" pitchFamily="-1" charset="-128"/>
                <a:cs typeface="Times New Roman" panose="02020603050405020304" pitchFamily="18" charset="0"/>
              </a:rPr>
              <a:t>USA</a:t>
            </a:r>
            <a:br>
              <a:rPr lang="en-US" sz="2800" dirty="0">
                <a:latin typeface="Times New Roman" panose="02020603050405020304" pitchFamily="18" charset="0"/>
                <a:ea typeface="ＭＳ Ｐゴシック" pitchFamily="-1" charset="-128"/>
                <a:cs typeface="Times New Roman" panose="02020603050405020304" pitchFamily="18" charset="0"/>
              </a:rPr>
            </a:br>
            <a:br>
              <a:rPr lang="en-US" sz="2800" dirty="0">
                <a:latin typeface="Arial"/>
                <a:ea typeface="ＭＳ Ｐゴシック" pitchFamily="-1" charset="-128"/>
                <a:cs typeface="Arial"/>
              </a:rPr>
            </a:br>
            <a:r>
              <a:rPr lang="en-US" sz="2800" b="0" dirty="0">
                <a:latin typeface="Arial"/>
                <a:ea typeface="ＭＳ Ｐゴシック" pitchFamily="-1" charset="-128"/>
                <a:cs typeface="Arial"/>
              </a:rPr>
              <a:t> </a:t>
            </a:r>
            <a:br>
              <a:rPr lang="en-US" sz="2800" b="0" dirty="0">
                <a:latin typeface="Arial"/>
                <a:ea typeface="ＭＳ Ｐゴシック" pitchFamily="-1" charset="-128"/>
                <a:cs typeface="Arial"/>
              </a:rPr>
            </a:br>
            <a:endParaRPr lang="en-US" sz="2800" b="0" dirty="0">
              <a:latin typeface="Arial"/>
              <a:ea typeface="ＭＳ Ｐゴシック" pitchFamily="-1" charset="-128"/>
              <a:cs typeface="Arial"/>
            </a:endParaRPr>
          </a:p>
        </p:txBody>
      </p:sp>
      <p:sp>
        <p:nvSpPr>
          <p:cNvPr id="2" name="TextBox 1"/>
          <p:cNvSpPr txBox="1"/>
          <p:nvPr/>
        </p:nvSpPr>
        <p:spPr>
          <a:xfrm>
            <a:off x="7349918" y="5748179"/>
            <a:ext cx="1794081" cy="246221"/>
          </a:xfrm>
          <a:prstGeom prst="rect">
            <a:avLst/>
          </a:prstGeom>
          <a:noFill/>
        </p:spPr>
        <p:txBody>
          <a:bodyPr wrap="square" rtlCol="0">
            <a:spAutoFit/>
          </a:bodyPr>
          <a:lstStyle/>
          <a:p>
            <a:r>
              <a:rPr lang="en-US" sz="1000">
                <a:solidFill>
                  <a:schemeClr val="bg1"/>
                </a:solidFill>
              </a:rPr>
              <a:t>Photo by </a:t>
            </a:r>
            <a:r>
              <a:rPr lang="en-US" sz="1000" dirty="0">
                <a:solidFill>
                  <a:schemeClr val="bg1"/>
                </a:solidFill>
              </a:rPr>
              <a:t>Brian Lockwood</a:t>
            </a:r>
          </a:p>
        </p:txBody>
      </p:sp>
      <p:pic>
        <p:nvPicPr>
          <p:cNvPr id="7" name="Content Placeholder 6" descr="A picture containing text&#10;&#10;Description automatically generated">
            <a:extLst>
              <a:ext uri="{FF2B5EF4-FFF2-40B4-BE49-F238E27FC236}">
                <a16:creationId xmlns:a16="http://schemas.microsoft.com/office/drawing/2014/main" id="{132D1D37-3E0C-411E-8989-EDDF2F76AEF7}"/>
              </a:ext>
            </a:extLst>
          </p:cNvPr>
          <p:cNvPicPr>
            <a:picLocks noGrp="1" noChangeAspect="1"/>
          </p:cNvPicPr>
          <p:nvPr>
            <p:ph idx="1"/>
          </p:nvPr>
        </p:nvPicPr>
        <p:blipFill>
          <a:blip r:embed="rId2"/>
          <a:stretch>
            <a:fillRect/>
          </a:stretch>
        </p:blipFill>
        <p:spPr>
          <a:xfrm>
            <a:off x="-1" y="635000"/>
            <a:ext cx="9144000" cy="3177309"/>
          </a:xfrm>
        </p:spPr>
      </p:pic>
      <p:sp>
        <p:nvSpPr>
          <p:cNvPr id="8" name="TextBox 7">
            <a:extLst>
              <a:ext uri="{FF2B5EF4-FFF2-40B4-BE49-F238E27FC236}">
                <a16:creationId xmlns:a16="http://schemas.microsoft.com/office/drawing/2014/main" id="{DBE81B78-BA0F-450E-854D-62375E18B1EE}"/>
              </a:ext>
            </a:extLst>
          </p:cNvPr>
          <p:cNvSpPr txBox="1"/>
          <p:nvPr/>
        </p:nvSpPr>
        <p:spPr>
          <a:xfrm>
            <a:off x="5043054" y="354540"/>
            <a:ext cx="831272" cy="1446550"/>
          </a:xfrm>
          <a:prstGeom prst="rect">
            <a:avLst/>
          </a:prstGeom>
          <a:noFill/>
        </p:spPr>
        <p:txBody>
          <a:bodyPr wrap="square" rtlCol="0">
            <a:spAutoFit/>
          </a:bodyPr>
          <a:lstStyle/>
          <a:p>
            <a:r>
              <a:rPr lang="en-US" sz="8800" b="1" dirty="0"/>
              <a:t>2</a:t>
            </a:r>
          </a:p>
        </p:txBody>
      </p:sp>
      <p:pic>
        <p:nvPicPr>
          <p:cNvPr id="11" name="Graphic 10" descr="Close outline">
            <a:extLst>
              <a:ext uri="{FF2B5EF4-FFF2-40B4-BE49-F238E27FC236}">
                <a16:creationId xmlns:a16="http://schemas.microsoft.com/office/drawing/2014/main" id="{7EE3DCDC-8DE3-4A79-87DD-BA96FE352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7309" y="712979"/>
            <a:ext cx="914400" cy="914400"/>
          </a:xfrm>
          <a:prstGeom prst="rect">
            <a:avLst/>
          </a:prstGeom>
        </p:spPr>
      </p:pic>
    </p:spTree>
    <p:extLst>
      <p:ext uri="{BB962C8B-B14F-4D97-AF65-F5344CB8AC3E}">
        <p14:creationId xmlns:p14="http://schemas.microsoft.com/office/powerpoint/2010/main" val="127977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Newport News Marriott at City Center</a:t>
            </a:r>
          </a:p>
        </p:txBody>
      </p:sp>
      <p:sp>
        <p:nvSpPr>
          <p:cNvPr id="3" name="Text Placeholder 2"/>
          <p:cNvSpPr>
            <a:spLocks noGrp="1"/>
          </p:cNvSpPr>
          <p:nvPr>
            <p:ph type="body" idx="1"/>
          </p:nvPr>
        </p:nvSpPr>
        <p:spPr/>
        <p:txBody>
          <a:bodyPr/>
          <a:lstStyle/>
          <a:p>
            <a:r>
              <a:rPr lang="en-US" dirty="0"/>
              <a:t>This full-service Marriott overlooks the impressive City Center fountain and provides an ideal setting for business or leisure travel.  Enjoy the many dining and entertainment options in the pedestrian friendly City Center. </a:t>
            </a:r>
          </a:p>
        </p:txBody>
      </p:sp>
      <p:pic>
        <p:nvPicPr>
          <p:cNvPr id="5" name="Picture 4"/>
          <p:cNvPicPr>
            <a:picLocks noChangeAspect="1"/>
          </p:cNvPicPr>
          <p:nvPr/>
        </p:nvPicPr>
        <p:blipFill>
          <a:blip r:embed="rId2"/>
          <a:stretch>
            <a:fillRect/>
          </a:stretch>
        </p:blipFill>
        <p:spPr>
          <a:xfrm>
            <a:off x="0" y="1947561"/>
            <a:ext cx="9144000" cy="4492567"/>
          </a:xfrm>
          <a:prstGeom prst="rect">
            <a:avLst/>
          </a:prstGeom>
        </p:spPr>
      </p:pic>
    </p:spTree>
    <p:extLst>
      <p:ext uri="{BB962C8B-B14F-4D97-AF65-F5344CB8AC3E}">
        <p14:creationId xmlns:p14="http://schemas.microsoft.com/office/powerpoint/2010/main" val="21255529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Tidewater Area Attractions/Excursions</a:t>
            </a:r>
          </a:p>
        </p:txBody>
      </p:sp>
      <p:sp>
        <p:nvSpPr>
          <p:cNvPr id="3" name="Text Placeholder 2"/>
          <p:cNvSpPr>
            <a:spLocks noGrp="1"/>
          </p:cNvSpPr>
          <p:nvPr>
            <p:ph type="body" idx="1"/>
          </p:nvPr>
        </p:nvSpPr>
        <p:spPr/>
        <p:txBody>
          <a:bodyPr/>
          <a:lstStyle/>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4751"/>
            <a:ext cx="4801653" cy="270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652" y="830046"/>
            <a:ext cx="434234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92485" y="2735046"/>
            <a:ext cx="4351513" cy="209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45680"/>
            <a:ext cx="2576052" cy="293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1948" y="3545679"/>
            <a:ext cx="2284641" cy="291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6589" y="4800599"/>
            <a:ext cx="4317411" cy="1678858"/>
          </a:xfrm>
          <a:prstGeom prst="rect">
            <a:avLst/>
          </a:prstGeom>
        </p:spPr>
      </p:pic>
    </p:spTree>
    <p:extLst>
      <p:ext uri="{BB962C8B-B14F-4D97-AF65-F5344CB8AC3E}">
        <p14:creationId xmlns:p14="http://schemas.microsoft.com/office/powerpoint/2010/main" val="25099138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Thank You!</a:t>
            </a:r>
          </a:p>
        </p:txBody>
      </p:sp>
      <p:sp>
        <p:nvSpPr>
          <p:cNvPr id="4" name="TextBox 3"/>
          <p:cNvSpPr txBox="1"/>
          <p:nvPr/>
        </p:nvSpPr>
        <p:spPr>
          <a:xfrm>
            <a:off x="5757333" y="5291469"/>
            <a:ext cx="1757680" cy="246221"/>
          </a:xfrm>
          <a:prstGeom prst="rect">
            <a:avLst/>
          </a:prstGeom>
          <a:noFill/>
        </p:spPr>
        <p:txBody>
          <a:bodyPr wrap="square" rtlCol="0">
            <a:spAutoFit/>
          </a:bodyPr>
          <a:lstStyle/>
          <a:p>
            <a:r>
              <a:rPr lang="en-US" sz="1000">
                <a:solidFill>
                  <a:schemeClr val="bg1"/>
                </a:solidFill>
              </a:rPr>
              <a:t>Photo by </a:t>
            </a:r>
            <a:r>
              <a:rPr lang="en-US" sz="1000" dirty="0">
                <a:solidFill>
                  <a:schemeClr val="bg1"/>
                </a:solidFill>
              </a:rPr>
              <a:t>Brian Lockwood</a:t>
            </a:r>
          </a:p>
        </p:txBody>
      </p:sp>
      <p:sp>
        <p:nvSpPr>
          <p:cNvPr id="5" name="TextBox 4">
            <a:extLst>
              <a:ext uri="{FF2B5EF4-FFF2-40B4-BE49-F238E27FC236}">
                <a16:creationId xmlns:a16="http://schemas.microsoft.com/office/drawing/2014/main" id="{C88C86E3-8C7C-4349-82B3-E7519F791E61}"/>
              </a:ext>
            </a:extLst>
          </p:cNvPr>
          <p:cNvSpPr txBox="1"/>
          <p:nvPr/>
        </p:nvSpPr>
        <p:spPr>
          <a:xfrm>
            <a:off x="2336800" y="5127981"/>
            <a:ext cx="5320145" cy="646331"/>
          </a:xfrm>
          <a:prstGeom prst="rect">
            <a:avLst/>
          </a:prstGeom>
          <a:noFill/>
        </p:spPr>
        <p:txBody>
          <a:bodyPr wrap="square" rtlCol="0">
            <a:spAutoFit/>
          </a:bodyPr>
          <a:lstStyle/>
          <a:p>
            <a:r>
              <a:rPr lang="en-US" b="0" i="0" dirty="0">
                <a:effectLst/>
                <a:latin typeface="Segoe UI" panose="020B0502040204020203" pitchFamily="34" charset="0"/>
                <a:hlinkClick r:id="rId2" tooltip="https://www.jlab.org/conference/arw"/>
              </a:rPr>
              <a:t>https://www.jlab.org/conference/ARW</a:t>
            </a:r>
            <a:endParaRPr lang="en-US" b="0" i="0" dirty="0">
              <a:effectLst/>
              <a:latin typeface="Segoe UI" panose="020B0502040204020203" pitchFamily="34" charset="0"/>
            </a:endParaRPr>
          </a:p>
          <a:p>
            <a:endParaRPr lang="en-US" dirty="0"/>
          </a:p>
        </p:txBody>
      </p:sp>
      <p:pic>
        <p:nvPicPr>
          <p:cNvPr id="7" name="Picture 6" descr="A picture containing text&#10;&#10;Description automatically generated">
            <a:extLst>
              <a:ext uri="{FF2B5EF4-FFF2-40B4-BE49-F238E27FC236}">
                <a16:creationId xmlns:a16="http://schemas.microsoft.com/office/drawing/2014/main" id="{090A9EC6-A8BC-4A03-AFB9-15F56C626A5A}"/>
              </a:ext>
            </a:extLst>
          </p:cNvPr>
          <p:cNvPicPr>
            <a:picLocks noChangeAspect="1"/>
          </p:cNvPicPr>
          <p:nvPr/>
        </p:nvPicPr>
        <p:blipFill>
          <a:blip r:embed="rId3"/>
          <a:stretch>
            <a:fillRect/>
          </a:stretch>
        </p:blipFill>
        <p:spPr>
          <a:xfrm>
            <a:off x="18473" y="1089817"/>
            <a:ext cx="9144000" cy="3747541"/>
          </a:xfrm>
          <a:prstGeom prst="rect">
            <a:avLst/>
          </a:prstGeom>
        </p:spPr>
      </p:pic>
    </p:spTree>
    <p:extLst>
      <p:ext uri="{BB962C8B-B14F-4D97-AF65-F5344CB8AC3E}">
        <p14:creationId xmlns:p14="http://schemas.microsoft.com/office/powerpoint/2010/main" val="480757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Jefferson Lab</a:t>
            </a:r>
          </a:p>
        </p:txBody>
      </p:sp>
      <p:sp>
        <p:nvSpPr>
          <p:cNvPr id="3" name="Text Placeholder 2"/>
          <p:cNvSpPr>
            <a:spLocks noGrp="1"/>
          </p:cNvSpPr>
          <p:nvPr>
            <p:ph type="body" idx="1"/>
          </p:nvPr>
        </p:nvSpPr>
        <p:spPr/>
        <p:txBody>
          <a:bodyPr>
            <a:normAutofit/>
          </a:bodyPr>
          <a:lstStyle/>
          <a:p>
            <a:r>
              <a:rPr lang="en-US" dirty="0"/>
              <a:t>Jefferson Lab is a nuclear physics laboratory in Newport News, Virginia  in operation since 1995</a:t>
            </a:r>
          </a:p>
          <a:p>
            <a:pPr lvl="1"/>
            <a:r>
              <a:rPr lang="en-US" dirty="0"/>
              <a:t>The Continuous Beam Electron Acceleratory Facility (CEBAF) was originally a 6GeV machine, upgraded to 12 GeV</a:t>
            </a:r>
          </a:p>
          <a:p>
            <a:pPr lvl="1"/>
            <a:r>
              <a:rPr lang="en-US" dirty="0"/>
              <a:t>By April 2020, well into the 12 GeV Era</a:t>
            </a:r>
          </a:p>
          <a:p>
            <a:r>
              <a:rPr lang="en-US" dirty="0"/>
              <a:t>Jefferson Lab hosts major conferences</a:t>
            </a:r>
          </a:p>
          <a:p>
            <a:pPr lvl="1"/>
            <a:r>
              <a:rPr lang="en-US" dirty="0"/>
              <a:t>Experienced conference management and event planning team with a robust history of meeting the needs of participants</a:t>
            </a:r>
          </a:p>
          <a:p>
            <a:pPr lvl="2"/>
            <a:r>
              <a:rPr lang="en-US" dirty="0"/>
              <a:t>IPAC 2015 in Richmond, VA--with 1200 participants </a:t>
            </a:r>
          </a:p>
          <a:p>
            <a:pPr lvl="2"/>
            <a:r>
              <a:rPr lang="en-US" dirty="0"/>
              <a:t>Joint HSF/OSG/WLCG Workshop (HOW 2019) in Newport News, VA--with 280 participants, 2 receptions, multiple parallel session and intricate A/V requirements</a:t>
            </a:r>
          </a:p>
          <a:p>
            <a:pPr lvl="2"/>
            <a:endParaRPr lang="en-US" dirty="0"/>
          </a:p>
        </p:txBody>
      </p:sp>
    </p:spTree>
    <p:extLst>
      <p:ext uri="{BB962C8B-B14F-4D97-AF65-F5344CB8AC3E}">
        <p14:creationId xmlns:p14="http://schemas.microsoft.com/office/powerpoint/2010/main" val="16975787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C00000"/>
                </a:solidFill>
              </a:rPr>
              <a:t>Bird’s-Eye View CEBAF and JLAB Campus</a:t>
            </a:r>
          </a:p>
        </p:txBody>
      </p:sp>
      <p:sp>
        <p:nvSpPr>
          <p:cNvPr id="3" name="Text Placeholder 2"/>
          <p:cNvSpPr>
            <a:spLocks noGrp="1"/>
          </p:cNvSpPr>
          <p:nvPr>
            <p:ph type="body" idx="1"/>
          </p:nvPr>
        </p:nvSpPr>
        <p:spPr/>
        <p:txBody>
          <a:bodyPr/>
          <a:lstStyle/>
          <a:p>
            <a:endParaRPr lang="en-US" dirty="0"/>
          </a:p>
        </p:txBody>
      </p:sp>
      <p:pic>
        <p:nvPicPr>
          <p:cNvPr id="6" name="Picture 5" descr="A high angle view of a park&#10;&#10;Description automatically generated with low confidence">
            <a:extLst>
              <a:ext uri="{FF2B5EF4-FFF2-40B4-BE49-F238E27FC236}">
                <a16:creationId xmlns:a16="http://schemas.microsoft.com/office/drawing/2014/main" id="{12984EF6-BBB7-40C2-9EC1-313F86DF1839}"/>
              </a:ext>
            </a:extLst>
          </p:cNvPr>
          <p:cNvPicPr>
            <a:picLocks noChangeAspect="1"/>
          </p:cNvPicPr>
          <p:nvPr/>
        </p:nvPicPr>
        <p:blipFill>
          <a:blip r:embed="rId2"/>
          <a:stretch>
            <a:fillRect/>
          </a:stretch>
        </p:blipFill>
        <p:spPr>
          <a:xfrm>
            <a:off x="4442691" y="985294"/>
            <a:ext cx="4355883" cy="5240160"/>
          </a:xfrm>
          <a:prstGeom prst="rect">
            <a:avLst/>
          </a:prstGeom>
        </p:spPr>
      </p:pic>
      <p:pic>
        <p:nvPicPr>
          <p:cNvPr id="8" name="Picture 7">
            <a:extLst>
              <a:ext uri="{FF2B5EF4-FFF2-40B4-BE49-F238E27FC236}">
                <a16:creationId xmlns:a16="http://schemas.microsoft.com/office/drawing/2014/main" id="{CC452C13-F3CD-4447-8D0C-2F759FC6047D}"/>
              </a:ext>
            </a:extLst>
          </p:cNvPr>
          <p:cNvPicPr>
            <a:picLocks noChangeAspect="1"/>
          </p:cNvPicPr>
          <p:nvPr/>
        </p:nvPicPr>
        <p:blipFill>
          <a:blip r:embed="rId3"/>
          <a:stretch>
            <a:fillRect/>
          </a:stretch>
        </p:blipFill>
        <p:spPr>
          <a:xfrm>
            <a:off x="672812" y="985294"/>
            <a:ext cx="3725718" cy="2707355"/>
          </a:xfrm>
          <a:prstGeom prst="rect">
            <a:avLst/>
          </a:prstGeom>
        </p:spPr>
      </p:pic>
      <p:pic>
        <p:nvPicPr>
          <p:cNvPr id="10" name="Picture 9" descr="Diagram&#10;&#10;Description automatically generated">
            <a:extLst>
              <a:ext uri="{FF2B5EF4-FFF2-40B4-BE49-F238E27FC236}">
                <a16:creationId xmlns:a16="http://schemas.microsoft.com/office/drawing/2014/main" id="{B222D888-269B-473F-8CE7-E38592FD9C5E}"/>
              </a:ext>
            </a:extLst>
          </p:cNvPr>
          <p:cNvPicPr>
            <a:picLocks noChangeAspect="1"/>
          </p:cNvPicPr>
          <p:nvPr/>
        </p:nvPicPr>
        <p:blipFill>
          <a:blip r:embed="rId4"/>
          <a:stretch>
            <a:fillRect/>
          </a:stretch>
        </p:blipFill>
        <p:spPr>
          <a:xfrm>
            <a:off x="672811" y="3692649"/>
            <a:ext cx="3731135" cy="2484314"/>
          </a:xfrm>
          <a:prstGeom prst="rect">
            <a:avLst/>
          </a:prstGeom>
        </p:spPr>
      </p:pic>
    </p:spTree>
    <p:extLst>
      <p:ext uri="{BB962C8B-B14F-4D97-AF65-F5344CB8AC3E}">
        <p14:creationId xmlns:p14="http://schemas.microsoft.com/office/powerpoint/2010/main" val="25219204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Project Overview</a:t>
            </a:r>
          </a:p>
        </p:txBody>
      </p:sp>
      <p:sp>
        <p:nvSpPr>
          <p:cNvPr id="3" name="Text Placeholder 2"/>
          <p:cNvSpPr>
            <a:spLocks noGrp="1"/>
          </p:cNvSpPr>
          <p:nvPr>
            <p:ph type="body" idx="1"/>
          </p:nvPr>
        </p:nvSpPr>
        <p:spPr/>
        <p:txBody>
          <a:bodyPr/>
          <a:lstStyle/>
          <a:p>
            <a:pPr marL="0" indent="0" algn="ctr">
              <a:buNone/>
            </a:pPr>
            <a:r>
              <a:rPr lang="en-US" altLang="zh-CN" b="1" dirty="0"/>
              <a:t>The 12GeV Upgrade doubled the energy of the CEBAF accelerator, added a new experimental hall and enhanced capabilities of existing experimental halls</a:t>
            </a:r>
            <a:endParaRPr lang="zh-CN" altLang="en-US" b="1"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6385"/>
            <a:ext cx="9143999" cy="455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6592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C00000"/>
                </a:solidFill>
              </a:rPr>
              <a:t>Progress</a:t>
            </a:r>
          </a:p>
        </p:txBody>
      </p:sp>
      <p:sp>
        <p:nvSpPr>
          <p:cNvPr id="5" name="Text Placeholder 4"/>
          <p:cNvSpPr>
            <a:spLocks noGrp="1"/>
          </p:cNvSpPr>
          <p:nvPr>
            <p:ph type="body" idx="1"/>
          </p:nvPr>
        </p:nvSpPr>
        <p:spPr>
          <a:xfrm>
            <a:off x="0" y="760398"/>
            <a:ext cx="9144000" cy="571906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 y="1946688"/>
            <a:ext cx="4497791" cy="429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162" y="840634"/>
            <a:ext cx="4653837" cy="201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s://logbooks.jlab.org/files/2018/02/3528144/180215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419" y="4106537"/>
            <a:ext cx="4638581" cy="22856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29" y="1022555"/>
            <a:ext cx="4474906" cy="830997"/>
          </a:xfrm>
          <a:prstGeom prst="rect">
            <a:avLst/>
          </a:prstGeom>
          <a:noFill/>
        </p:spPr>
        <p:txBody>
          <a:bodyPr wrap="square" rtlCol="0">
            <a:spAutoFit/>
          </a:bodyPr>
          <a:lstStyle/>
          <a:p>
            <a:pPr algn="ctr"/>
            <a:r>
              <a:rPr lang="en-US" sz="2400" dirty="0">
                <a:solidFill>
                  <a:srgbClr val="C00000"/>
                </a:solidFill>
                <a:latin typeface="Arial Black" panose="020B0A04020102020204" pitchFamily="34" charset="0"/>
              </a:rPr>
              <a:t>First 4 Hall Operations</a:t>
            </a:r>
          </a:p>
          <a:p>
            <a:pPr algn="ctr"/>
            <a:r>
              <a:rPr lang="en-US" sz="2400" dirty="0">
                <a:solidFill>
                  <a:srgbClr val="C00000"/>
                </a:solidFill>
                <a:latin typeface="Arial Black" panose="020B0A04020102020204" pitchFamily="34" charset="0"/>
              </a:rPr>
              <a:t>1/30/2018</a:t>
            </a:r>
          </a:p>
        </p:txBody>
      </p:sp>
      <p:sp>
        <p:nvSpPr>
          <p:cNvPr id="12" name="TextBox 11"/>
          <p:cNvSpPr txBox="1"/>
          <p:nvPr/>
        </p:nvSpPr>
        <p:spPr>
          <a:xfrm>
            <a:off x="4355710" y="3039842"/>
            <a:ext cx="4922740" cy="830997"/>
          </a:xfrm>
          <a:prstGeom prst="rect">
            <a:avLst/>
          </a:prstGeom>
          <a:noFill/>
        </p:spPr>
        <p:txBody>
          <a:bodyPr wrap="square" rtlCol="0">
            <a:spAutoFit/>
          </a:bodyPr>
          <a:lstStyle/>
          <a:p>
            <a:pPr algn="ctr"/>
            <a:r>
              <a:rPr lang="en-US" sz="2400" dirty="0">
                <a:solidFill>
                  <a:srgbClr val="C00000"/>
                </a:solidFill>
                <a:latin typeface="Arial Black" panose="020B0A04020102020204" pitchFamily="34" charset="0"/>
              </a:rPr>
              <a:t>CEBAF Achieves Full Power</a:t>
            </a:r>
          </a:p>
          <a:p>
            <a:pPr algn="ctr"/>
            <a:r>
              <a:rPr lang="en-US" sz="2400" dirty="0">
                <a:solidFill>
                  <a:srgbClr val="C00000"/>
                </a:solidFill>
                <a:latin typeface="Arial Black" panose="020B0A04020102020204" pitchFamily="34" charset="0"/>
              </a:rPr>
              <a:t>2/6/2018</a:t>
            </a:r>
          </a:p>
        </p:txBody>
      </p:sp>
    </p:spTree>
    <p:extLst>
      <p:ext uri="{BB962C8B-B14F-4D97-AF65-F5344CB8AC3E}">
        <p14:creationId xmlns:p14="http://schemas.microsoft.com/office/powerpoint/2010/main" val="7808131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109A-8DC5-45A8-9D0C-95D98EF9D2CF}"/>
              </a:ext>
            </a:extLst>
          </p:cNvPr>
          <p:cNvSpPr>
            <a:spLocks noGrp="1"/>
          </p:cNvSpPr>
          <p:nvPr>
            <p:ph type="title"/>
          </p:nvPr>
        </p:nvSpPr>
        <p:spPr/>
        <p:txBody>
          <a:bodyPr/>
          <a:lstStyle/>
          <a:p>
            <a:r>
              <a:rPr lang="en-US" dirty="0"/>
              <a:t> Virtual or Visit?</a:t>
            </a:r>
          </a:p>
        </p:txBody>
      </p:sp>
      <p:sp>
        <p:nvSpPr>
          <p:cNvPr id="3" name="Content Placeholder 2">
            <a:extLst>
              <a:ext uri="{FF2B5EF4-FFF2-40B4-BE49-F238E27FC236}">
                <a16:creationId xmlns:a16="http://schemas.microsoft.com/office/drawing/2014/main" id="{95388327-C4D2-4B23-B5A3-59CDE8557E7F}"/>
              </a:ext>
            </a:extLst>
          </p:cNvPr>
          <p:cNvSpPr>
            <a:spLocks noGrp="1"/>
          </p:cNvSpPr>
          <p:nvPr>
            <p:ph idx="1"/>
          </p:nvPr>
        </p:nvSpPr>
        <p:spPr>
          <a:xfrm>
            <a:off x="628650" y="1357745"/>
            <a:ext cx="7886700" cy="4440527"/>
          </a:xfrm>
        </p:spPr>
        <p:txBody>
          <a:bodyPr/>
          <a:lstStyle/>
          <a:p>
            <a:r>
              <a:rPr lang="en-US" sz="2400" b="1" dirty="0"/>
              <a:t>We believe it is important to work to get people together again face-to-face</a:t>
            </a:r>
          </a:p>
          <a:p>
            <a:pPr lvl="1"/>
            <a:r>
              <a:rPr lang="en-US" dirty="0"/>
              <a:t>The current planning is to have an </a:t>
            </a:r>
            <a:r>
              <a:rPr lang="en-US" u="sng" dirty="0"/>
              <a:t>onsite workshop!</a:t>
            </a:r>
            <a:endParaRPr lang="en-US" dirty="0"/>
          </a:p>
          <a:p>
            <a:r>
              <a:rPr lang="en-US" dirty="0"/>
              <a:t>Pandemic protocols may affect the plans but we have cleared many hurdles already</a:t>
            </a:r>
          </a:p>
          <a:p>
            <a:pPr lvl="1"/>
            <a:r>
              <a:rPr lang="en-US" dirty="0"/>
              <a:t>Changes will be communicated via email and through the website</a:t>
            </a:r>
          </a:p>
          <a:p>
            <a:pPr lvl="1"/>
            <a:r>
              <a:rPr lang="en-US" dirty="0"/>
              <a:t>We have great event planning support who are working to make this event successful!</a:t>
            </a:r>
          </a:p>
          <a:p>
            <a:r>
              <a:rPr lang="en-US" dirty="0"/>
              <a:t>ARW email has been setup for announcements</a:t>
            </a:r>
          </a:p>
          <a:p>
            <a:pPr lvl="1"/>
            <a:r>
              <a:rPr lang="en-US" dirty="0"/>
              <a:t>Please email </a:t>
            </a:r>
            <a:r>
              <a:rPr lang="en-US" dirty="0">
                <a:hlinkClick r:id="rId2"/>
              </a:rPr>
              <a:t>baggett@jlab.org</a:t>
            </a:r>
            <a:r>
              <a:rPr lang="en-US" dirty="0"/>
              <a:t> to get added to the email list</a:t>
            </a:r>
          </a:p>
          <a:p>
            <a:r>
              <a:rPr lang="en-US" dirty="0"/>
              <a:t>ARW Website under development </a:t>
            </a:r>
          </a:p>
          <a:p>
            <a:pPr lvl="1"/>
            <a:r>
              <a:rPr lang="en-US" b="0" i="0" dirty="0">
                <a:effectLst/>
                <a:latin typeface="Segoe UI" panose="020B0502040204020203" pitchFamily="34" charset="0"/>
              </a:rPr>
              <a:t>URL - </a:t>
            </a:r>
            <a:r>
              <a:rPr lang="en-US" b="0" i="0" dirty="0">
                <a:effectLst/>
                <a:latin typeface="Segoe UI" panose="020B0502040204020203" pitchFamily="34" charset="0"/>
                <a:hlinkClick r:id="rId3" tooltip="https://www.jlab.org/conference/arw"/>
              </a:rPr>
              <a:t>https://www.jlab.org/conference/ARW</a:t>
            </a:r>
            <a:endParaRPr lang="en-US" b="0" i="0" dirty="0">
              <a:effectLst/>
              <a:latin typeface="Segoe UI" panose="020B0502040204020203" pitchFamily="34" charset="0"/>
            </a:endParaRPr>
          </a:p>
          <a:p>
            <a:pPr lvl="1"/>
            <a:endParaRPr lang="en-US" dirty="0"/>
          </a:p>
        </p:txBody>
      </p:sp>
    </p:spTree>
    <p:extLst>
      <p:ext uri="{BB962C8B-B14F-4D97-AF65-F5344CB8AC3E}">
        <p14:creationId xmlns:p14="http://schemas.microsoft.com/office/powerpoint/2010/main" val="170943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Location of Jefferson Lab</a:t>
            </a: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0398"/>
            <a:ext cx="9144000" cy="567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5-Point Star 4"/>
          <p:cNvSpPr/>
          <p:nvPr/>
        </p:nvSpPr>
        <p:spPr>
          <a:xfrm rot="1740631" flipH="1" flipV="1">
            <a:off x="7092197" y="3429071"/>
            <a:ext cx="441923" cy="35179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7681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Location of Newport News, Virginia</a:t>
            </a:r>
          </a:p>
        </p:txBody>
      </p:sp>
      <p:sp>
        <p:nvSpPr>
          <p:cNvPr id="3" name="Text Placeholder 2"/>
          <p:cNvSpPr>
            <a:spLocks noGrp="1"/>
          </p:cNvSpPr>
          <p:nvPr>
            <p:ph type="body" idx="1"/>
          </p:nvPr>
        </p:nvSpPr>
        <p:spPr/>
        <p:txBody>
          <a:bodyPr/>
          <a:lstStyle/>
          <a:p>
            <a:pPr algn="ctr"/>
            <a:endParaRPr lang="en-US"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348" t="18391" r="4693" b="-5177"/>
          <a:stretch/>
        </p:blipFill>
        <p:spPr bwMode="auto">
          <a:xfrm>
            <a:off x="0" y="760397"/>
            <a:ext cx="9144000" cy="603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2688816" y="2890684"/>
            <a:ext cx="713145" cy="1784556"/>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6" name="5-Point Star 5"/>
          <p:cNvSpPr/>
          <p:nvPr/>
        </p:nvSpPr>
        <p:spPr>
          <a:xfrm>
            <a:off x="3205316" y="4543974"/>
            <a:ext cx="39329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2661430" y="972606"/>
            <a:ext cx="3692319" cy="18538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588774" y="5034116"/>
            <a:ext cx="98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6" idx="3"/>
          </p:cNvCxnSpPr>
          <p:nvPr/>
        </p:nvCxnSpPr>
        <p:spPr>
          <a:xfrm flipH="1" flipV="1">
            <a:off x="3523494" y="4848773"/>
            <a:ext cx="783036" cy="9522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4219475">
            <a:off x="2861922" y="5139963"/>
            <a:ext cx="899958" cy="400110"/>
          </a:xfrm>
          <a:prstGeom prst="rect">
            <a:avLst/>
          </a:prstGeom>
          <a:noFill/>
        </p:spPr>
        <p:txBody>
          <a:bodyPr wrap="square" rtlCol="0">
            <a:spAutoFit/>
          </a:bodyPr>
          <a:lstStyle/>
          <a:p>
            <a:r>
              <a:rPr lang="en-US" sz="2000" dirty="0">
                <a:solidFill>
                  <a:srgbClr val="C00000"/>
                </a:solidFill>
                <a:latin typeface="Arial Black" panose="020B0A04020102020204" pitchFamily="34" charset="0"/>
              </a:rPr>
              <a:t>2 </a:t>
            </a:r>
            <a:r>
              <a:rPr lang="en-US" sz="2000" dirty="0" err="1">
                <a:solidFill>
                  <a:srgbClr val="C00000"/>
                </a:solidFill>
                <a:latin typeface="Arial Black" panose="020B0A04020102020204" pitchFamily="34" charset="0"/>
              </a:rPr>
              <a:t>hrs</a:t>
            </a:r>
            <a:endParaRPr lang="en-US" sz="2000" dirty="0">
              <a:solidFill>
                <a:srgbClr val="C00000"/>
              </a:solidFill>
              <a:latin typeface="Arial Black" panose="020B0A04020102020204" pitchFamily="34" charset="0"/>
            </a:endParaRPr>
          </a:p>
        </p:txBody>
      </p:sp>
      <p:sp>
        <p:nvSpPr>
          <p:cNvPr id="23" name="TextBox 22"/>
          <p:cNvSpPr txBox="1"/>
          <p:nvPr/>
        </p:nvSpPr>
        <p:spPr>
          <a:xfrm rot="14904894">
            <a:off x="2117547" y="3501482"/>
            <a:ext cx="969781" cy="400110"/>
          </a:xfrm>
          <a:prstGeom prst="rect">
            <a:avLst/>
          </a:prstGeom>
          <a:noFill/>
        </p:spPr>
        <p:txBody>
          <a:bodyPr wrap="square" rtlCol="0">
            <a:spAutoFit/>
          </a:bodyPr>
          <a:lstStyle/>
          <a:p>
            <a:r>
              <a:rPr lang="en-US" sz="2000" dirty="0">
                <a:solidFill>
                  <a:srgbClr val="C00000"/>
                </a:solidFill>
                <a:latin typeface="Arial Black" panose="020B0A04020102020204" pitchFamily="34" charset="0"/>
              </a:rPr>
              <a:t>3 </a:t>
            </a:r>
            <a:r>
              <a:rPr lang="en-US" sz="2000" dirty="0" err="1">
                <a:solidFill>
                  <a:srgbClr val="C00000"/>
                </a:solidFill>
                <a:latin typeface="Arial Black" panose="020B0A04020102020204" pitchFamily="34" charset="0"/>
              </a:rPr>
              <a:t>hrs</a:t>
            </a:r>
            <a:endParaRPr lang="en-US" sz="2000" dirty="0">
              <a:solidFill>
                <a:srgbClr val="C00000"/>
              </a:solidFill>
              <a:latin typeface="Arial Black" panose="020B0A04020102020204" pitchFamily="34" charset="0"/>
            </a:endParaRPr>
          </a:p>
        </p:txBody>
      </p:sp>
      <p:sp>
        <p:nvSpPr>
          <p:cNvPr id="24" name="TextBox 23"/>
          <p:cNvSpPr txBox="1"/>
          <p:nvPr/>
        </p:nvSpPr>
        <p:spPr>
          <a:xfrm rot="19941309">
            <a:off x="3746726" y="1320738"/>
            <a:ext cx="1242059" cy="400110"/>
          </a:xfrm>
          <a:prstGeom prst="rect">
            <a:avLst/>
          </a:prstGeom>
          <a:noFill/>
        </p:spPr>
        <p:txBody>
          <a:bodyPr wrap="square" rtlCol="0">
            <a:spAutoFit/>
          </a:bodyPr>
          <a:lstStyle/>
          <a:p>
            <a:r>
              <a:rPr lang="en-US" sz="2000" dirty="0">
                <a:solidFill>
                  <a:srgbClr val="C00000"/>
                </a:solidFill>
                <a:latin typeface="Arial Black" panose="020B0A04020102020204" pitchFamily="34" charset="0"/>
              </a:rPr>
              <a:t>3.5 </a:t>
            </a:r>
            <a:r>
              <a:rPr lang="en-US" sz="2000" dirty="0" err="1">
                <a:solidFill>
                  <a:srgbClr val="C00000"/>
                </a:solidFill>
                <a:latin typeface="Arial Black" panose="020B0A04020102020204" pitchFamily="34" charset="0"/>
              </a:rPr>
              <a:t>hrs</a:t>
            </a:r>
            <a:endParaRPr lang="en-US" sz="20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6232433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Hotel Room and Travel</a:t>
            </a:r>
          </a:p>
        </p:txBody>
      </p:sp>
      <p:sp>
        <p:nvSpPr>
          <p:cNvPr id="3" name="Text Placeholder 2"/>
          <p:cNvSpPr>
            <a:spLocks noGrp="1"/>
          </p:cNvSpPr>
          <p:nvPr>
            <p:ph type="body" idx="1"/>
          </p:nvPr>
        </p:nvSpPr>
        <p:spPr>
          <a:xfrm>
            <a:off x="176981" y="966874"/>
            <a:ext cx="8849031" cy="5610907"/>
          </a:xfrm>
        </p:spPr>
        <p:txBody>
          <a:bodyPr>
            <a:normAutofit/>
          </a:bodyPr>
          <a:lstStyle/>
          <a:p>
            <a:r>
              <a:rPr lang="en-US" dirty="0"/>
              <a:t>Hotel rooms available in the heart of Newport News’ business, shopping and entertainment district. </a:t>
            </a:r>
          </a:p>
          <a:p>
            <a:pPr lvl="1"/>
            <a:r>
              <a:rPr lang="en-US" dirty="0"/>
              <a:t>The Newport News Marriott at City Center &amp; The Holiday Inn Newport News/Hampton</a:t>
            </a:r>
          </a:p>
          <a:p>
            <a:pPr lvl="1"/>
            <a:r>
              <a:rPr lang="en-US" dirty="0"/>
              <a:t>Lodging currently available at the prevailing US Per Diem rate</a:t>
            </a:r>
          </a:p>
          <a:p>
            <a:pPr lvl="2"/>
            <a:r>
              <a:rPr lang="en-US" dirty="0">
                <a:solidFill>
                  <a:srgbClr val="FF0000"/>
                </a:solidFill>
              </a:rPr>
              <a:t>Currently ~$96US/night (~87 euro) </a:t>
            </a:r>
          </a:p>
          <a:p>
            <a:r>
              <a:rPr lang="en-US" dirty="0"/>
              <a:t>Getting to Newport News</a:t>
            </a:r>
          </a:p>
          <a:p>
            <a:pPr lvl="1"/>
            <a:r>
              <a:rPr lang="en-US" dirty="0"/>
              <a:t>Major airlines serve the Newport News/Williamsburg International Airport (PHF) and Norfolk International Airport (ORF) </a:t>
            </a:r>
          </a:p>
          <a:p>
            <a:pPr lvl="1"/>
            <a:r>
              <a:rPr lang="en-US" dirty="0"/>
              <a:t>For tickets booked reasonably in advance:</a:t>
            </a:r>
          </a:p>
          <a:p>
            <a:pPr lvl="3"/>
            <a:r>
              <a:rPr lang="en-US" dirty="0"/>
              <a:t>US/Canada:  &lt; $500US</a:t>
            </a:r>
          </a:p>
          <a:p>
            <a:pPr lvl="3"/>
            <a:r>
              <a:rPr lang="en-US" dirty="0"/>
              <a:t>From Europe: &lt; $1500US</a:t>
            </a:r>
          </a:p>
          <a:p>
            <a:pPr lvl="3"/>
            <a:r>
              <a:rPr lang="en-US" dirty="0"/>
              <a:t>From Asia:  &lt;$1500US </a:t>
            </a:r>
          </a:p>
          <a:p>
            <a:pPr lvl="1"/>
            <a:r>
              <a:rPr lang="en-US" dirty="0"/>
              <a:t>Other Options include:</a:t>
            </a:r>
          </a:p>
          <a:p>
            <a:pPr lvl="2"/>
            <a:r>
              <a:rPr lang="en-US" dirty="0"/>
              <a:t>Washington Dulles International Airport </a:t>
            </a:r>
          </a:p>
          <a:p>
            <a:pPr lvl="3"/>
            <a:r>
              <a:rPr lang="en-US" dirty="0"/>
              <a:t>Three hours by car and many tourism options along the way</a:t>
            </a:r>
          </a:p>
          <a:p>
            <a:pPr lvl="3"/>
            <a:r>
              <a:rPr lang="en-US" dirty="0"/>
              <a:t>Possible to get to Newport News from DC by train for ~$80US</a:t>
            </a:r>
          </a:p>
          <a:p>
            <a:pPr lvl="4"/>
            <a:r>
              <a:rPr lang="en-US" dirty="0"/>
              <a:t>Scenic although somewhat complicated and slow</a:t>
            </a:r>
          </a:p>
          <a:p>
            <a:pPr lvl="3"/>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567754663"/>
      </p:ext>
    </p:extLst>
  </p:cSld>
  <p:clrMapOvr>
    <a:masterClrMapping/>
  </p:clrMapOvr>
  <p:transition spd="med"/>
</p:sld>
</file>

<file path=ppt/theme/theme1.xml><?xml version="1.0" encoding="utf-8"?>
<a:theme xmlns:a="http://schemas.openxmlformats.org/drawingml/2006/main" name="JLab_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6C26031-065E-FD4A-A754-D25CB1B4CED2}" vid="{3EBB1A7F-D3DD-604E-8741-1884666B3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JLab_presentation</Template>
  <TotalTime>29776</TotalTime>
  <Words>525</Words>
  <Application>Microsoft Office PowerPoint</Application>
  <PresentationFormat>Overhead</PresentationFormat>
  <Paragraphs>64</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Garamond</vt:lpstr>
      <vt:lpstr>Segoe UI</vt:lpstr>
      <vt:lpstr>Times New Roman</vt:lpstr>
      <vt:lpstr>JLab_presentation</vt:lpstr>
      <vt:lpstr>          Accelerator Reliability Workshop October 16-21, 2022 Thomas Jefferson National Accelerator Facility Newport News, Virginia USA    </vt:lpstr>
      <vt:lpstr>Jefferson Lab</vt:lpstr>
      <vt:lpstr>Bird’s-Eye View CEBAF and JLAB Campus</vt:lpstr>
      <vt:lpstr>Project Overview</vt:lpstr>
      <vt:lpstr>Progress</vt:lpstr>
      <vt:lpstr> Virtual or Visit?</vt:lpstr>
      <vt:lpstr>Location of Jefferson Lab</vt:lpstr>
      <vt:lpstr>Location of Newport News, Virginia</vt:lpstr>
      <vt:lpstr>Hotel Room and Travel</vt:lpstr>
      <vt:lpstr>Newport News Marriott at City Center</vt:lpstr>
      <vt:lpstr>Tidewater Area Attractions/Excursions</vt:lpstr>
      <vt:lpstr>Thank You!</vt:lpstr>
    </vt:vector>
  </TitlesOfParts>
  <Company>Jefferson Science Associates,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stewartm</dc:creator>
  <cp:lastModifiedBy>Ken Baggett</cp:lastModifiedBy>
  <cp:revision>234</cp:revision>
  <cp:lastPrinted>2017-10-04T17:24:20Z</cp:lastPrinted>
  <dcterms:created xsi:type="dcterms:W3CDTF">2016-10-03T15:46:18Z</dcterms:created>
  <dcterms:modified xsi:type="dcterms:W3CDTF">2021-10-08T12:48:44Z</dcterms:modified>
</cp:coreProperties>
</file>